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6" r:id="rId9"/>
    <p:sldId id="264" r:id="rId10"/>
    <p:sldId id="265" r:id="rId11"/>
    <p:sldId id="267" r:id="rId12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3" d="100"/>
          <a:sy n="63" d="100"/>
        </p:scale>
        <p:origin x="-684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24/06/2014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24/06/2014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24/06/2014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24/06/2014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24/06/2014</a:t>
            </a:fld>
            <a:endParaRPr lang="es-ES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24/06/2014</a:t>
            </a:fld>
            <a:endParaRPr lang="es-ES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24/06/2014</a:t>
            </a:fld>
            <a:endParaRPr lang="es-ES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24/06/2014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24/06/2014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24/06/2014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24/06/2014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847CFC-816F-41D0-AAC0-9BF4FEBC753E}" type="datetimeFigureOut">
              <a:rPr lang="es-ES" smtClean="0"/>
              <a:t>24/06/2014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11560" y="548680"/>
            <a:ext cx="7772400" cy="1470025"/>
          </a:xfrm>
        </p:spPr>
        <p:txBody>
          <a:bodyPr>
            <a:normAutofit/>
          </a:bodyPr>
          <a:lstStyle/>
          <a:p>
            <a:r>
              <a:rPr lang="es-CO" sz="6000" b="1" dirty="0" smtClean="0">
                <a:solidFill>
                  <a:schemeClr val="bg1"/>
                </a:solidFill>
              </a:rPr>
              <a:t>LAS DOS INFANCIAS</a:t>
            </a:r>
            <a:endParaRPr lang="es-CO" sz="6000" b="1" dirty="0">
              <a:solidFill>
                <a:schemeClr val="bg1"/>
              </a:solidFill>
            </a:endParaRP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3923928" y="2436520"/>
            <a:ext cx="2016224" cy="3872800"/>
          </a:xfrm>
        </p:spPr>
        <p:txBody>
          <a:bodyPr>
            <a:noAutofit/>
          </a:bodyPr>
          <a:lstStyle/>
          <a:p>
            <a:endParaRPr lang="es-CO" sz="4000" dirty="0" smtClean="0">
              <a:solidFill>
                <a:schemeClr val="bg1"/>
              </a:solidFill>
            </a:endParaRPr>
          </a:p>
          <a:p>
            <a:r>
              <a:rPr lang="es-CO" sz="4000" b="1" dirty="0" smtClean="0">
                <a:solidFill>
                  <a:schemeClr val="bg1"/>
                </a:solidFill>
              </a:rPr>
              <a:t>BASADO EN SAN JUAN 21:18.</a:t>
            </a:r>
            <a:endParaRPr lang="es-CO" sz="4000" b="1" dirty="0">
              <a:solidFill>
                <a:schemeClr val="bg1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420888"/>
            <a:ext cx="3259063" cy="38884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2420888"/>
            <a:ext cx="2736304" cy="38884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Menos"/>
          <p:cNvSpPr/>
          <p:nvPr/>
        </p:nvSpPr>
        <p:spPr>
          <a:xfrm>
            <a:off x="251520" y="1531640"/>
            <a:ext cx="8424936" cy="457200"/>
          </a:xfrm>
          <a:prstGeom prst="mathMinus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4048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39552" y="1124744"/>
            <a:ext cx="8229600" cy="4525963"/>
          </a:xfrm>
          <a:solidFill>
            <a:srgbClr val="002060"/>
          </a:solidFill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s-CO" sz="4400" b="1" dirty="0" smtClean="0">
                <a:solidFill>
                  <a:schemeClr val="bg1"/>
                </a:solidFill>
              </a:rPr>
              <a:t>El texto Bíblico dice: «De </a:t>
            </a:r>
            <a:r>
              <a:rPr lang="es-CO" sz="4400" b="1" dirty="0">
                <a:solidFill>
                  <a:schemeClr val="bg1"/>
                </a:solidFill>
              </a:rPr>
              <a:t>cierto, de cierto te digo: </a:t>
            </a:r>
            <a:endParaRPr lang="es-CO" sz="4400" b="1" dirty="0" smtClean="0">
              <a:solidFill>
                <a:schemeClr val="bg1"/>
              </a:solidFill>
            </a:endParaRPr>
          </a:p>
          <a:p>
            <a:pPr marL="0" indent="0" algn="ctr">
              <a:buNone/>
            </a:pPr>
            <a:r>
              <a:rPr lang="es-CO" sz="4400" b="1" dirty="0" smtClean="0">
                <a:solidFill>
                  <a:srgbClr val="FFFF00"/>
                </a:solidFill>
              </a:rPr>
              <a:t>Cuando </a:t>
            </a:r>
            <a:r>
              <a:rPr lang="es-CO" sz="4400" b="1" dirty="0">
                <a:solidFill>
                  <a:srgbClr val="FFFF00"/>
                </a:solidFill>
              </a:rPr>
              <a:t>eras más joven, te ceñías </a:t>
            </a:r>
            <a:r>
              <a:rPr lang="es-CO" sz="4400" b="1" dirty="0" smtClean="0">
                <a:solidFill>
                  <a:srgbClr val="FFFF00"/>
                </a:solidFill>
              </a:rPr>
              <a:t>(o sea, te vestías), e </a:t>
            </a:r>
            <a:r>
              <a:rPr lang="es-CO" sz="4400" b="1" dirty="0">
                <a:solidFill>
                  <a:srgbClr val="FFFF00"/>
                </a:solidFill>
              </a:rPr>
              <a:t>ibas a donde querías; pero cuando ya seas viejo, extenderás tus manos y te ceñirá otro, y te llevará a donde no </a:t>
            </a:r>
            <a:r>
              <a:rPr lang="es-CO" sz="4400" b="1" dirty="0" smtClean="0">
                <a:solidFill>
                  <a:srgbClr val="FFFF00"/>
                </a:solidFill>
              </a:rPr>
              <a:t>quieras».</a:t>
            </a:r>
            <a:endParaRPr lang="es-CO" sz="4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938210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solidFill>
            <a:schemeClr val="bg1"/>
          </a:solidFill>
        </p:spPr>
        <p:txBody>
          <a:bodyPr>
            <a:normAutofit/>
          </a:bodyPr>
          <a:lstStyle/>
          <a:p>
            <a:r>
              <a:rPr lang="es-CO" sz="4800" b="1" i="1" dirty="0" smtClean="0">
                <a:latin typeface="Agency FB" pitchFamily="34" charset="0"/>
              </a:rPr>
              <a:t>Introducción</a:t>
            </a:r>
            <a:endParaRPr lang="es-CO" sz="4800" b="1" i="1" dirty="0">
              <a:latin typeface="Agency FB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solidFill>
            <a:schemeClr val="accent5">
              <a:lumMod val="50000"/>
            </a:schemeClr>
          </a:solidFill>
        </p:spPr>
        <p:txBody>
          <a:bodyPr>
            <a:normAutofit fontScale="92500"/>
          </a:bodyPr>
          <a:lstStyle/>
          <a:p>
            <a:pPr marL="0" indent="0" algn="ctr">
              <a:buNone/>
            </a:pPr>
            <a:r>
              <a:rPr lang="es-CO" dirty="0" smtClean="0">
                <a:solidFill>
                  <a:schemeClr val="bg1"/>
                </a:solidFill>
              </a:rPr>
              <a:t>Generalmente, este texto siempre lo hemos oído aplicar a la vida personal de Pedro, pero en este tema, veremos que tiene una aplicación mucho más amplia, se refiere a la vida de cada uno de nosotros, queramos o no lo queramos, se refiere a ti y a mi.</a:t>
            </a:r>
          </a:p>
          <a:p>
            <a:pPr marL="0" indent="0" algn="ctr">
              <a:buNone/>
            </a:pPr>
            <a:endParaRPr lang="es-CO" b="1" dirty="0" smtClean="0">
              <a:solidFill>
                <a:srgbClr val="FFFF00"/>
              </a:solidFill>
            </a:endParaRPr>
          </a:p>
          <a:p>
            <a:pPr marL="0" indent="0" algn="ctr">
              <a:buNone/>
            </a:pPr>
            <a:r>
              <a:rPr lang="es-CO" b="1" dirty="0" smtClean="0">
                <a:solidFill>
                  <a:srgbClr val="FFFF00"/>
                </a:solidFill>
              </a:rPr>
              <a:t>Se refiere a la vida de cada ser humano en sus tres etapas, </a:t>
            </a:r>
            <a:r>
              <a:rPr lang="es-CO" b="1" u="sng" dirty="0" smtClean="0">
                <a:solidFill>
                  <a:srgbClr val="FFFF00"/>
                </a:solidFill>
              </a:rPr>
              <a:t>primero</a:t>
            </a:r>
            <a:r>
              <a:rPr lang="es-CO" b="1" dirty="0" smtClean="0">
                <a:solidFill>
                  <a:srgbClr val="FFFF00"/>
                </a:solidFill>
              </a:rPr>
              <a:t>, cuando niño, </a:t>
            </a:r>
            <a:r>
              <a:rPr lang="es-CO" b="1" dirty="0" smtClean="0">
                <a:solidFill>
                  <a:srgbClr val="FFFF00"/>
                </a:solidFill>
                <a:latin typeface="Agency FB" pitchFamily="34" charset="0"/>
              </a:rPr>
              <a:t>dependiente</a:t>
            </a:r>
            <a:r>
              <a:rPr lang="es-CO" b="1" dirty="0" smtClean="0">
                <a:solidFill>
                  <a:srgbClr val="FFFF00"/>
                </a:solidFill>
              </a:rPr>
              <a:t>, </a:t>
            </a:r>
            <a:r>
              <a:rPr lang="es-CO" b="1" u="sng" dirty="0" smtClean="0">
                <a:solidFill>
                  <a:srgbClr val="FFFF00"/>
                </a:solidFill>
              </a:rPr>
              <a:t>segundo</a:t>
            </a:r>
            <a:r>
              <a:rPr lang="es-CO" b="1" dirty="0" smtClean="0">
                <a:solidFill>
                  <a:srgbClr val="FFFF00"/>
                </a:solidFill>
              </a:rPr>
              <a:t>, adulto, </a:t>
            </a:r>
            <a:r>
              <a:rPr lang="es-CO" b="1" dirty="0" smtClean="0">
                <a:solidFill>
                  <a:srgbClr val="FFFF00"/>
                </a:solidFill>
                <a:latin typeface="Agency FB" pitchFamily="34" charset="0"/>
              </a:rPr>
              <a:t>independiente</a:t>
            </a:r>
            <a:r>
              <a:rPr lang="es-CO" b="1" dirty="0" smtClean="0">
                <a:solidFill>
                  <a:srgbClr val="FFFF00"/>
                </a:solidFill>
              </a:rPr>
              <a:t>, y </a:t>
            </a:r>
            <a:r>
              <a:rPr lang="es-CO" b="1" u="sng" dirty="0" smtClean="0">
                <a:solidFill>
                  <a:srgbClr val="FFFF00"/>
                </a:solidFill>
              </a:rPr>
              <a:t>tercero</a:t>
            </a:r>
            <a:r>
              <a:rPr lang="es-CO" b="1" dirty="0" smtClean="0">
                <a:solidFill>
                  <a:srgbClr val="FFFF00"/>
                </a:solidFill>
              </a:rPr>
              <a:t>, anciano, </a:t>
            </a:r>
            <a:r>
              <a:rPr lang="es-CO" b="1" dirty="0" smtClean="0">
                <a:solidFill>
                  <a:srgbClr val="FFFF00"/>
                </a:solidFill>
                <a:latin typeface="Agency FB" pitchFamily="34" charset="0"/>
              </a:rPr>
              <a:t>dependiente</a:t>
            </a:r>
            <a:r>
              <a:rPr lang="es-CO" b="1" dirty="0" smtClean="0">
                <a:solidFill>
                  <a:srgbClr val="FFFF00"/>
                </a:solidFill>
              </a:rPr>
              <a:t>: </a:t>
            </a:r>
            <a:endParaRPr lang="es-CO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247212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  <a:solidFill>
            <a:schemeClr val="bg1"/>
          </a:solidFill>
        </p:spPr>
        <p:txBody>
          <a:bodyPr/>
          <a:lstStyle/>
          <a:p>
            <a:r>
              <a:rPr lang="es-CO" b="1" i="1" dirty="0" smtClean="0">
                <a:solidFill>
                  <a:srgbClr val="FF0000"/>
                </a:solidFill>
              </a:rPr>
              <a:t>Las tres etapas del ser humano</a:t>
            </a:r>
            <a:endParaRPr lang="es-CO" b="1" i="1" dirty="0">
              <a:solidFill>
                <a:srgbClr val="FF0000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660735"/>
            <a:ext cx="3227760" cy="2200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1660736"/>
            <a:ext cx="2621507" cy="2200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1628801"/>
            <a:ext cx="2915816" cy="22322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0" y="3883858"/>
            <a:ext cx="3227760" cy="2554545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es-CO" sz="2000" b="1" dirty="0"/>
              <a:t>Dependemos de nuestros </a:t>
            </a:r>
            <a:r>
              <a:rPr lang="es-CO" sz="2000" b="1" dirty="0" smtClean="0"/>
              <a:t>padres para todo, </a:t>
            </a:r>
            <a:r>
              <a:rPr lang="es-CO" sz="2000" b="1" dirty="0"/>
              <a:t>nos bañan, cambian de pañal,  alimentan, llevan de la mano, cuando nos caemos nos </a:t>
            </a:r>
            <a:r>
              <a:rPr lang="es-CO" sz="2000" b="1" dirty="0" smtClean="0"/>
              <a:t>levantan, </a:t>
            </a:r>
            <a:r>
              <a:rPr lang="es-CO" sz="2000" b="1" dirty="0"/>
              <a:t>nos sacan a </a:t>
            </a:r>
            <a:r>
              <a:rPr lang="es-CO" sz="2000" b="1" dirty="0" smtClean="0"/>
              <a:t>pasear a donde quieran, </a:t>
            </a:r>
            <a:r>
              <a:rPr lang="es-CO" sz="2000" b="1" dirty="0"/>
              <a:t>etc. </a:t>
            </a:r>
            <a:r>
              <a:rPr lang="es-CO" sz="2000" b="1" dirty="0" smtClean="0"/>
              <a:t>etc</a:t>
            </a:r>
            <a:r>
              <a:rPr lang="es-CO" sz="2000" b="1" dirty="0"/>
              <a:t>. e</a:t>
            </a:r>
            <a:r>
              <a:rPr lang="es-CO" sz="2000" b="1" dirty="0" smtClean="0"/>
              <a:t>tc. etc.</a:t>
            </a:r>
            <a:endParaRPr lang="es-CO" sz="2000" b="1" dirty="0"/>
          </a:p>
        </p:txBody>
      </p:sp>
      <p:sp>
        <p:nvSpPr>
          <p:cNvPr id="5" name="4 Rectángulo"/>
          <p:cNvSpPr/>
          <p:nvPr/>
        </p:nvSpPr>
        <p:spPr>
          <a:xfrm>
            <a:off x="3433584" y="3861048"/>
            <a:ext cx="2592288" cy="2308324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es-CO" b="1" dirty="0"/>
              <a:t>Cuando somos mayores de edad, nos volvemos independientes, ya no dependemos de nuestros padres, trabajamos en lo que </a:t>
            </a:r>
            <a:r>
              <a:rPr lang="es-CO" b="1" dirty="0" smtClean="0"/>
              <a:t>queramos, vamos </a:t>
            </a:r>
            <a:r>
              <a:rPr lang="es-CO" b="1" dirty="0"/>
              <a:t>a donde queramos, etc. e</a:t>
            </a:r>
            <a:r>
              <a:rPr lang="es-CO" b="1" dirty="0" smtClean="0"/>
              <a:t>tc. etc. etc.</a:t>
            </a:r>
            <a:endParaRPr lang="es-CO" b="1" dirty="0"/>
          </a:p>
        </p:txBody>
      </p:sp>
      <p:sp>
        <p:nvSpPr>
          <p:cNvPr id="6" name="5 Rectángulo"/>
          <p:cNvSpPr/>
          <p:nvPr/>
        </p:nvSpPr>
        <p:spPr>
          <a:xfrm>
            <a:off x="6226616" y="3802330"/>
            <a:ext cx="2917384" cy="2862322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es-CO" b="1" dirty="0"/>
              <a:t>Cuando somos viejos, regresamos como cuando éramos niños, pero ahora dependemos de nuestros hijos, para que nos bañen, cambien de pañal, nos alimenten, nos den la mano para ponernos de </a:t>
            </a:r>
            <a:r>
              <a:rPr lang="es-CO" b="1" dirty="0" smtClean="0"/>
              <a:t>pie y nos </a:t>
            </a:r>
            <a:r>
              <a:rPr lang="es-CO" b="1" dirty="0"/>
              <a:t>saquen a </a:t>
            </a:r>
            <a:r>
              <a:rPr lang="es-CO" b="1" dirty="0" smtClean="0"/>
              <a:t>pasear a donde quieran </a:t>
            </a:r>
            <a:r>
              <a:rPr lang="es-CO" b="1" dirty="0"/>
              <a:t>etc</a:t>
            </a:r>
            <a:r>
              <a:rPr lang="es-CO" b="1" dirty="0" smtClean="0"/>
              <a:t>. etc</a:t>
            </a:r>
            <a:r>
              <a:rPr lang="es-CO" b="1" dirty="0"/>
              <a:t>. e</a:t>
            </a:r>
            <a:r>
              <a:rPr lang="es-CO" b="1" dirty="0" smtClean="0"/>
              <a:t>tc. etc.</a:t>
            </a:r>
            <a:endParaRPr lang="es-CO" b="1" dirty="0"/>
          </a:p>
        </p:txBody>
      </p:sp>
      <p:sp>
        <p:nvSpPr>
          <p:cNvPr id="3" name="2 Rectángulo"/>
          <p:cNvSpPr/>
          <p:nvPr/>
        </p:nvSpPr>
        <p:spPr>
          <a:xfrm>
            <a:off x="913111" y="1137515"/>
            <a:ext cx="211019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O" sz="2800" b="1" dirty="0"/>
              <a:t>Dependiente</a:t>
            </a:r>
          </a:p>
        </p:txBody>
      </p:sp>
      <p:sp>
        <p:nvSpPr>
          <p:cNvPr id="7" name="6 Rectángulo"/>
          <p:cNvSpPr/>
          <p:nvPr/>
        </p:nvSpPr>
        <p:spPr>
          <a:xfrm>
            <a:off x="3791882" y="1144064"/>
            <a:ext cx="236507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O" sz="2800" b="1" dirty="0" smtClean="0"/>
              <a:t>Independiente</a:t>
            </a:r>
            <a:endParaRPr lang="es-CO" sz="2800" b="1" dirty="0"/>
          </a:p>
        </p:txBody>
      </p:sp>
      <p:sp>
        <p:nvSpPr>
          <p:cNvPr id="8" name="7 Rectángulo"/>
          <p:cNvSpPr/>
          <p:nvPr/>
        </p:nvSpPr>
        <p:spPr>
          <a:xfrm>
            <a:off x="6516216" y="1130278"/>
            <a:ext cx="211019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O" sz="2800" b="1" dirty="0"/>
              <a:t>Dependiente</a:t>
            </a:r>
          </a:p>
        </p:txBody>
      </p:sp>
    </p:spTree>
    <p:extLst>
      <p:ext uri="{BB962C8B-B14F-4D97-AF65-F5344CB8AC3E}">
        <p14:creationId xmlns:p14="http://schemas.microsoft.com/office/powerpoint/2010/main" val="1750267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3" grpId="0"/>
      <p:bldP spid="7" grpId="0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solidFill>
            <a:schemeClr val="bg1"/>
          </a:solidFill>
        </p:spPr>
        <p:txBody>
          <a:bodyPr>
            <a:noAutofit/>
          </a:bodyPr>
          <a:lstStyle/>
          <a:p>
            <a:r>
              <a:rPr lang="es-CO" sz="3200" b="1" i="1" dirty="0" smtClean="0">
                <a:latin typeface="Agency FB" pitchFamily="34" charset="0"/>
              </a:rPr>
              <a:t>¿Cuál es el papel que desempeñan los papás en la primera etapa de la crianza de los hijos?</a:t>
            </a:r>
            <a:endParaRPr lang="es-CO" sz="3200" b="1" i="1" dirty="0">
              <a:latin typeface="Agency FB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solidFill>
            <a:schemeClr val="accent1">
              <a:lumMod val="50000"/>
            </a:schemeClr>
          </a:solidFill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s-CO" b="1" dirty="0" smtClean="0">
                <a:solidFill>
                  <a:srgbClr val="FFFF00"/>
                </a:solidFill>
              </a:rPr>
              <a:t>Prov.22:6. </a:t>
            </a:r>
            <a:r>
              <a:rPr lang="es-CO" b="1" i="1" u="sng" dirty="0" smtClean="0">
                <a:solidFill>
                  <a:schemeClr val="bg1"/>
                </a:solidFill>
                <a:latin typeface="Agency FB" pitchFamily="34" charset="0"/>
              </a:rPr>
              <a:t>Instruye</a:t>
            </a:r>
            <a:r>
              <a:rPr lang="es-CO" dirty="0" smtClean="0">
                <a:solidFill>
                  <a:schemeClr val="bg1"/>
                </a:solidFill>
              </a:rPr>
              <a:t> </a:t>
            </a:r>
            <a:r>
              <a:rPr lang="es-CO" dirty="0">
                <a:solidFill>
                  <a:schemeClr val="bg1"/>
                </a:solidFill>
              </a:rPr>
              <a:t>al niño en su camino, Y aun cuando fuere viejo no se apartará </a:t>
            </a:r>
            <a:r>
              <a:rPr lang="es-CO" dirty="0" smtClean="0">
                <a:solidFill>
                  <a:schemeClr val="bg1"/>
                </a:solidFill>
              </a:rPr>
              <a:t>de el.</a:t>
            </a:r>
          </a:p>
          <a:p>
            <a:pPr marL="0" indent="0">
              <a:buNone/>
            </a:pPr>
            <a:endParaRPr lang="es-CO" dirty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es-CO" dirty="0" smtClean="0">
                <a:solidFill>
                  <a:schemeClr val="bg1"/>
                </a:solidFill>
              </a:rPr>
              <a:t>En esta etapa, los papás están dándole al niño con su ejemplo, el trato que ellos mismos recibirán cuando estén viejos.</a:t>
            </a:r>
          </a:p>
          <a:p>
            <a:pPr marL="0" indent="0">
              <a:buNone/>
            </a:pPr>
            <a:r>
              <a:rPr lang="es-CO" dirty="0">
                <a:solidFill>
                  <a:srgbClr val="FFFF00"/>
                </a:solidFill>
              </a:rPr>
              <a:t>Mat.7:12</a:t>
            </a:r>
            <a:r>
              <a:rPr lang="es-CO" dirty="0">
                <a:solidFill>
                  <a:schemeClr val="bg1"/>
                </a:solidFill>
              </a:rPr>
              <a:t> dice: </a:t>
            </a:r>
            <a:r>
              <a:rPr lang="es-CO" dirty="0" smtClean="0">
                <a:solidFill>
                  <a:schemeClr val="bg1"/>
                </a:solidFill>
              </a:rPr>
              <a:t>«Así </a:t>
            </a:r>
            <a:r>
              <a:rPr lang="es-CO" dirty="0">
                <a:solidFill>
                  <a:schemeClr val="bg1"/>
                </a:solidFill>
              </a:rPr>
              <a:t>que todas las cosas que queráis que los hombres hagan con vosotros, así también haced vosotros con </a:t>
            </a:r>
            <a:r>
              <a:rPr lang="es-CO" dirty="0" smtClean="0">
                <a:solidFill>
                  <a:schemeClr val="bg1"/>
                </a:solidFill>
              </a:rPr>
              <a:t>ellos, pues esta es la ley,…»,</a:t>
            </a:r>
            <a:endParaRPr lang="es-CO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4986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solidFill>
            <a:schemeClr val="accent4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r>
              <a:rPr lang="es-CO" sz="5400" b="1" i="1" dirty="0" smtClean="0">
                <a:latin typeface="Agency FB" pitchFamily="34" charset="0"/>
              </a:rPr>
              <a:t>Se cosecha lo que se siembra</a:t>
            </a:r>
            <a:endParaRPr lang="es-CO" sz="5400" b="1" i="1" dirty="0">
              <a:latin typeface="Agency FB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6131024" cy="1868056"/>
          </a:xfrm>
          <a:solidFill>
            <a:srgbClr val="002060"/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s-CO" b="1" dirty="0" smtClean="0">
                <a:solidFill>
                  <a:srgbClr val="FFFF00"/>
                </a:solidFill>
              </a:rPr>
              <a:t>Gál.6:7</a:t>
            </a:r>
            <a:r>
              <a:rPr lang="es-CO" dirty="0" smtClean="0"/>
              <a:t>. </a:t>
            </a:r>
            <a:r>
              <a:rPr lang="es-CO" dirty="0" smtClean="0">
                <a:solidFill>
                  <a:schemeClr val="bg1"/>
                </a:solidFill>
              </a:rPr>
              <a:t>«</a:t>
            </a:r>
            <a:r>
              <a:rPr lang="es-CO" dirty="0" smtClean="0">
                <a:solidFill>
                  <a:schemeClr val="bg1"/>
                </a:solidFill>
                <a:latin typeface="Agency FB" pitchFamily="34" charset="0"/>
              </a:rPr>
              <a:t>No </a:t>
            </a:r>
            <a:r>
              <a:rPr lang="es-CO" dirty="0">
                <a:solidFill>
                  <a:schemeClr val="bg1"/>
                </a:solidFill>
                <a:latin typeface="Agency FB" pitchFamily="34" charset="0"/>
              </a:rPr>
              <a:t>os </a:t>
            </a:r>
            <a:r>
              <a:rPr lang="es-CO" dirty="0" smtClean="0">
                <a:solidFill>
                  <a:schemeClr val="bg1"/>
                </a:solidFill>
                <a:latin typeface="Agency FB" pitchFamily="34" charset="0"/>
              </a:rPr>
              <a:t>engañéis: </a:t>
            </a:r>
            <a:r>
              <a:rPr lang="es-CO" dirty="0">
                <a:solidFill>
                  <a:schemeClr val="bg1"/>
                </a:solidFill>
                <a:latin typeface="Agency FB" pitchFamily="34" charset="0"/>
              </a:rPr>
              <a:t>Dios no puede ser burlado: </a:t>
            </a:r>
            <a:r>
              <a:rPr lang="es-CO" b="1" u="sng" dirty="0" smtClean="0">
                <a:solidFill>
                  <a:schemeClr val="bg1"/>
                </a:solidFill>
                <a:latin typeface="Agency FB" pitchFamily="34" charset="0"/>
              </a:rPr>
              <a:t>QUE TODO LO QUE EL HOMBRE SEMBRARE, ESO TAMBIÉN </a:t>
            </a:r>
            <a:r>
              <a:rPr lang="es-CO" b="1" u="sng" dirty="0" smtClean="0">
                <a:solidFill>
                  <a:schemeClr val="bg1"/>
                </a:solidFill>
                <a:latin typeface="Agency FB" pitchFamily="34" charset="0"/>
              </a:rPr>
              <a:t>SEGARÁ</a:t>
            </a:r>
            <a:r>
              <a:rPr lang="es-CO" dirty="0" smtClean="0">
                <a:solidFill>
                  <a:schemeClr val="bg1"/>
                </a:solidFill>
                <a:latin typeface="Agency FB" pitchFamily="34" charset="0"/>
              </a:rPr>
              <a:t>»</a:t>
            </a:r>
            <a:r>
              <a:rPr lang="es-CO" dirty="0" smtClean="0">
                <a:solidFill>
                  <a:schemeClr val="bg1"/>
                </a:solidFill>
              </a:rPr>
              <a:t>.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8840" y="1582306"/>
            <a:ext cx="2419350" cy="1885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2827814" y="3995336"/>
            <a:ext cx="5992658" cy="2677656"/>
          </a:xfrm>
          <a:prstGeom prst="rect">
            <a:avLst/>
          </a:prstGeom>
          <a:solidFill>
            <a:srgbClr val="00B0F0"/>
          </a:solidFill>
        </p:spPr>
        <p:txBody>
          <a:bodyPr wrap="square">
            <a:spAutoFit/>
          </a:bodyPr>
          <a:lstStyle/>
          <a:p>
            <a:r>
              <a:rPr lang="es-CO" sz="2400" dirty="0"/>
              <a:t>Esto nos dice que, si sembramos en nuestros hijos buenos modales de comportamiento, de amor y respeto, esa será inevitablemente la cosecha. Lo cual tiene también intima relación con: «TODAS LAS COSAS QUE QUERÁIS QUE LOS HOMBRES HAGAN CON VOSOTROS, ASÍ TAMBIÉN HACED VOSOTROS CON ELLOS»</a:t>
            </a:r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995336"/>
            <a:ext cx="2343150" cy="26624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80381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836713"/>
            <a:ext cx="8229600" cy="1008112"/>
          </a:xfrm>
          <a:solidFill>
            <a:schemeClr val="accent2">
              <a:lumMod val="75000"/>
            </a:schemeClr>
          </a:solidFill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s-CO" b="1" dirty="0">
                <a:solidFill>
                  <a:srgbClr val="FFFF00"/>
                </a:solidFill>
              </a:rPr>
              <a:t>La pregunta es. ¿Qué </a:t>
            </a:r>
            <a:r>
              <a:rPr lang="es-CO" b="1" dirty="0" smtClean="0">
                <a:solidFill>
                  <a:srgbClr val="FFFF00"/>
                </a:solidFill>
              </a:rPr>
              <a:t>expresión </a:t>
            </a:r>
            <a:r>
              <a:rPr lang="es-CO" b="1" dirty="0">
                <a:solidFill>
                  <a:srgbClr val="FFFF00"/>
                </a:solidFill>
              </a:rPr>
              <a:t>ves en el rostro de tu hijo o nieto </a:t>
            </a:r>
            <a:r>
              <a:rPr lang="es-CO" b="1" dirty="0" smtClean="0">
                <a:solidFill>
                  <a:srgbClr val="FFFF00"/>
                </a:solidFill>
              </a:rPr>
              <a:t>cuando lo regañas o lo gritas</a:t>
            </a:r>
            <a:r>
              <a:rPr lang="es-CO" b="1" dirty="0" smtClean="0">
                <a:solidFill>
                  <a:srgbClr val="FFFF00"/>
                </a:solidFill>
              </a:rPr>
              <a:t>?</a:t>
            </a:r>
            <a:endParaRPr lang="es-CO" b="1" dirty="0" smtClean="0">
              <a:solidFill>
                <a:srgbClr val="FFFF00"/>
              </a:solidFill>
            </a:endParaRPr>
          </a:p>
        </p:txBody>
      </p:sp>
      <p:sp>
        <p:nvSpPr>
          <p:cNvPr id="2" name="1 Rectángulo"/>
          <p:cNvSpPr/>
          <p:nvPr/>
        </p:nvSpPr>
        <p:spPr>
          <a:xfrm>
            <a:off x="439728" y="2633509"/>
            <a:ext cx="6696744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800" dirty="0"/>
              <a:t>¿Cuando le dices palabras como: ¡quítese de hay! , ¡cállese!, ¡no moleste!, ¡me tiene cansado! o ¡me tiene aburrido!, sabiendo que quizá más tarde a usted cuando ya no pueda valerse por si mismo, al llegar al fin de la jornada, tenga que refugiarse en la casa de uno de sus hijos o nietos, no le gustaría que se las dijeran, siendo usted su padre o abuelo? 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2598420"/>
            <a:ext cx="1888272" cy="19827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4693499"/>
            <a:ext cx="1971675" cy="21645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1492386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692697"/>
            <a:ext cx="4762872" cy="2664296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s-CO" dirty="0" smtClean="0"/>
              <a:t>Recordemos que es más fácil albergar a la madre que al padre, debido a que la mujer su trajinar por lo general son los oficios propios del hogar.  </a:t>
            </a:r>
            <a:endParaRPr lang="es-CO" dirty="0"/>
          </a:p>
        </p:txBody>
      </p:sp>
      <p:sp>
        <p:nvSpPr>
          <p:cNvPr id="4" name="3 Rectángulo"/>
          <p:cNvSpPr/>
          <p:nvPr/>
        </p:nvSpPr>
        <p:spPr>
          <a:xfrm>
            <a:off x="3635896" y="4005064"/>
            <a:ext cx="492553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3200" dirty="0" smtClean="0"/>
              <a:t>Lo </a:t>
            </a:r>
            <a:r>
              <a:rPr lang="es-CO" sz="3200" dirty="0"/>
              <a:t>que no sucede con el hombre, que espera que todo se lo lleven a la </a:t>
            </a:r>
            <a:r>
              <a:rPr lang="es-CO" sz="3200" dirty="0" smtClean="0"/>
              <a:t>mesa.</a:t>
            </a:r>
            <a:endParaRPr lang="es-CO" sz="3200" dirty="0"/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157416"/>
            <a:ext cx="3810000" cy="3390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23556"/>
            <a:ext cx="3419872" cy="2781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372332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O" sz="6000" b="1" i="1" dirty="0" smtClean="0">
                <a:latin typeface="Agency FB" pitchFamily="34" charset="0"/>
              </a:rPr>
              <a:t>Ejemplo</a:t>
            </a:r>
            <a:endParaRPr lang="es-CO" sz="6000" b="1" i="1" dirty="0">
              <a:latin typeface="Agency FB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67544" y="1916832"/>
            <a:ext cx="6275040" cy="2400300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es-CO" dirty="0" smtClean="0"/>
              <a:t>Un hermano cuenta que pasaba en su carro por una calle del pueblo </a:t>
            </a:r>
            <a:r>
              <a:rPr lang="es-CO" dirty="0"/>
              <a:t>d</a:t>
            </a:r>
            <a:r>
              <a:rPr lang="es-CO" dirty="0" smtClean="0"/>
              <a:t>onde vivía, y en una esquina vio a un hombre de edad avanzada sentado en un asiento carcomido por la polilla, y siempre que </a:t>
            </a:r>
            <a:r>
              <a:rPr lang="es-CO" dirty="0" smtClean="0"/>
              <a:t>pasaba, </a:t>
            </a:r>
            <a:r>
              <a:rPr lang="es-CO" dirty="0" smtClean="0"/>
              <a:t>el </a:t>
            </a:r>
            <a:r>
              <a:rPr lang="es-CO" dirty="0" smtClean="0"/>
              <a:t>anciano</a:t>
            </a:r>
            <a:r>
              <a:rPr lang="es-CO" dirty="0" smtClean="0"/>
              <a:t> </a:t>
            </a:r>
            <a:r>
              <a:rPr lang="es-CO" dirty="0" smtClean="0"/>
              <a:t>permanecía en el mismo lugar. </a:t>
            </a:r>
            <a:r>
              <a:rPr lang="es-CO" dirty="0" smtClean="0"/>
              <a:t> </a:t>
            </a:r>
            <a:endParaRPr lang="es-CO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1916832"/>
            <a:ext cx="1905000" cy="2400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539552" y="5013176"/>
            <a:ext cx="8136904" cy="1846659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s-CO" sz="2400" dirty="0"/>
              <a:t>Un día decidió detenerse y </a:t>
            </a:r>
            <a:r>
              <a:rPr lang="es-CO" sz="2400" dirty="0" smtClean="0"/>
              <a:t>conversar </a:t>
            </a:r>
            <a:r>
              <a:rPr lang="es-CO" sz="2400" dirty="0"/>
              <a:t>con él,  </a:t>
            </a:r>
            <a:r>
              <a:rPr lang="es-CO" sz="2400" dirty="0" smtClean="0"/>
              <a:t>quedó sorprendido por las historias que escuchó, había vivido muchos años, casado, tenía varios hijos, su esposa había fallecido hacía varios años, pero ahora se encontraba solo y desamparado. </a:t>
            </a:r>
            <a:endParaRPr lang="es-CO" sz="2400" dirty="0"/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40492051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5"/>
            <a:ext cx="8229600" cy="2304256"/>
          </a:xfrm>
          <a:solidFill>
            <a:schemeClr val="accent2">
              <a:lumMod val="40000"/>
              <a:lumOff val="60000"/>
            </a:schemeClr>
          </a:solidFill>
        </p:spPr>
        <p:txBody>
          <a:bodyPr>
            <a:normAutofit fontScale="77500" lnSpcReduction="20000"/>
          </a:bodyPr>
          <a:lstStyle/>
          <a:p>
            <a:pPr marL="0" indent="0" algn="ctr">
              <a:buNone/>
            </a:pPr>
            <a:r>
              <a:rPr lang="es-CO" dirty="0" smtClean="0"/>
              <a:t>El hermano le contó a sus hijos lo referente a este pobre hombre, los cuales lo visitaron, le organizaron la casa llena de basuras por todas partes, cosas tiradas aquí y allá, ahora lucia diferente. Le llevaban el desayuno, almuerzo y comida todos los días. Este pobre anciano cobro vida, relucía contento por su familia adoptiva, comenzó a salir y darse un paseo por el parque del pueblo. 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5575" y="2708920"/>
            <a:ext cx="2638425" cy="20162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395536" y="3071639"/>
            <a:ext cx="6048672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800" dirty="0"/>
              <a:t>Pero cierto día amaneció muerto por un infarto, le habíamos cogido aprecio y amor, que hicimos los arreglos para el funeral. </a:t>
            </a:r>
          </a:p>
        </p:txBody>
      </p:sp>
      <p:sp>
        <p:nvSpPr>
          <p:cNvPr id="5" name="4 Rectángulo"/>
          <p:cNvSpPr/>
          <p:nvPr/>
        </p:nvSpPr>
        <p:spPr>
          <a:xfrm>
            <a:off x="341621" y="4970785"/>
            <a:ext cx="8352928" cy="156966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s-CO" sz="2400" dirty="0"/>
              <a:t>No sabemos del trato que este hombre dio a sus hijos cuando estaban pequeños, lo que si sabemos es que, pasada esta tragedia aparecieron los hijos y demás parientes averiguando por los vienes que el anciano había dejado. </a:t>
            </a:r>
          </a:p>
        </p:txBody>
      </p:sp>
    </p:spTree>
    <p:extLst>
      <p:ext uri="{BB962C8B-B14F-4D97-AF65-F5344CB8AC3E}">
        <p14:creationId xmlns:p14="http://schemas.microsoft.com/office/powerpoint/2010/main" val="7527770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>
            <a:normAutofit/>
          </a:bodyPr>
          <a:lstStyle/>
          <a:p>
            <a:r>
              <a:rPr lang="es-CO" sz="6600" b="1" i="1" dirty="0" smtClean="0">
                <a:latin typeface="Agency FB" pitchFamily="34" charset="0"/>
              </a:rPr>
              <a:t>Conclusión</a:t>
            </a:r>
            <a:endParaRPr lang="es-CO" sz="6600" b="1" i="1" dirty="0">
              <a:latin typeface="Agency FB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53136"/>
          </a:xfrm>
          <a:solidFill>
            <a:srgbClr val="002060"/>
          </a:solidFill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s-CO" b="1" dirty="0" smtClean="0">
                <a:solidFill>
                  <a:srgbClr val="FFFF00"/>
                </a:solidFill>
              </a:rPr>
              <a:t>La lección que nos deja este mensaje es: «</a:t>
            </a:r>
            <a:r>
              <a:rPr lang="es-CO" b="1" dirty="0" smtClean="0">
                <a:solidFill>
                  <a:srgbClr val="FFFF00"/>
                </a:solidFill>
                <a:latin typeface="Agency FB" pitchFamily="34" charset="0"/>
              </a:rPr>
              <a:t>que todo lo que el hombre sembrare, eso también segará</a:t>
            </a:r>
            <a:r>
              <a:rPr lang="es-CO" b="1" dirty="0" smtClean="0">
                <a:solidFill>
                  <a:srgbClr val="FFFF00"/>
                </a:solidFill>
              </a:rPr>
              <a:t>»</a:t>
            </a:r>
          </a:p>
          <a:p>
            <a:pPr marL="0" indent="0">
              <a:buNone/>
            </a:pPr>
            <a:endParaRPr lang="es-CO" b="1" dirty="0" smtClean="0">
              <a:solidFill>
                <a:srgbClr val="FFFF00"/>
              </a:solidFill>
            </a:endParaRPr>
          </a:p>
          <a:p>
            <a:pPr marL="0" indent="0">
              <a:buNone/>
            </a:pPr>
            <a:r>
              <a:rPr lang="es-CO" b="1" dirty="0" smtClean="0">
                <a:solidFill>
                  <a:srgbClr val="FFFF00"/>
                </a:solidFill>
              </a:rPr>
              <a:t>Y no se nos olvide que: «</a:t>
            </a:r>
            <a:r>
              <a:rPr lang="es-CO" b="1" dirty="0" smtClean="0">
                <a:solidFill>
                  <a:srgbClr val="FFFF00"/>
                </a:solidFill>
                <a:latin typeface="Agency FB" pitchFamily="34" charset="0"/>
              </a:rPr>
              <a:t>todas </a:t>
            </a:r>
            <a:r>
              <a:rPr lang="es-CO" b="1" dirty="0">
                <a:solidFill>
                  <a:srgbClr val="FFFF00"/>
                </a:solidFill>
                <a:latin typeface="Agency FB" pitchFamily="34" charset="0"/>
              </a:rPr>
              <a:t>las cosas que queráis que los hombres hagan con vosotros, así también haced vosotros con ellos, pues esta es la </a:t>
            </a:r>
            <a:r>
              <a:rPr lang="es-CO" b="1" dirty="0" smtClean="0">
                <a:solidFill>
                  <a:srgbClr val="FFFF00"/>
                </a:solidFill>
                <a:latin typeface="Agency FB" pitchFamily="34" charset="0"/>
              </a:rPr>
              <a:t>ley</a:t>
            </a:r>
            <a:r>
              <a:rPr lang="es-CO" b="1" dirty="0" smtClean="0">
                <a:solidFill>
                  <a:srgbClr val="FFFF00"/>
                </a:solidFill>
              </a:rPr>
              <a:t>».</a:t>
            </a:r>
          </a:p>
          <a:p>
            <a:pPr marL="0" indent="0">
              <a:buNone/>
            </a:pPr>
            <a:endParaRPr lang="es-CO" b="1" dirty="0" smtClean="0">
              <a:solidFill>
                <a:srgbClr val="FFFF00"/>
              </a:solidFill>
            </a:endParaRPr>
          </a:p>
          <a:p>
            <a:pPr marL="0" indent="0">
              <a:buNone/>
            </a:pPr>
            <a:r>
              <a:rPr lang="es-CO" b="1" dirty="0" smtClean="0">
                <a:solidFill>
                  <a:srgbClr val="FFFF00"/>
                </a:solidFill>
              </a:rPr>
              <a:t>Mi deseo y oración es que esta reflexión cambie el rumbo de nuestra vida en cuanto al trato que debemos dar a nuestro hijos. </a:t>
            </a:r>
          </a:p>
          <a:p>
            <a:pPr marL="0" indent="0">
              <a:buNone/>
            </a:pPr>
            <a:r>
              <a:rPr lang="es-CO" b="1" dirty="0" smtClean="0">
                <a:solidFill>
                  <a:srgbClr val="FFFF00"/>
                </a:solidFill>
              </a:rPr>
              <a:t>Que Dios le bendiga. En Cristo Jesús. Amen. </a:t>
            </a:r>
            <a:endParaRPr lang="es-CO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97263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icin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cin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ci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573</TotalTime>
  <Words>961</Words>
  <Application>Microsoft Office PowerPoint</Application>
  <PresentationFormat>Presentación en pantalla (4:3)</PresentationFormat>
  <Paragraphs>41</Paragraphs>
  <Slides>11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11</vt:i4>
      </vt:variant>
    </vt:vector>
  </HeadingPairs>
  <TitlesOfParts>
    <vt:vector size="12" baseType="lpstr">
      <vt:lpstr>Tema de Office</vt:lpstr>
      <vt:lpstr>LAS DOS INFANCIAS</vt:lpstr>
      <vt:lpstr>Presentación de PowerPoint</vt:lpstr>
      <vt:lpstr>Introducción</vt:lpstr>
      <vt:lpstr>Las tres etapas del ser humano</vt:lpstr>
      <vt:lpstr>¿Cuál es el papel que desempeñan los papás en la primera etapa de la crianza de los hijos?</vt:lpstr>
      <vt:lpstr>Se cosecha lo que se siembra</vt:lpstr>
      <vt:lpstr>Presentación de PowerPoint</vt:lpstr>
      <vt:lpstr>Presentación de PowerPoint</vt:lpstr>
      <vt:lpstr>Ejemplo</vt:lpstr>
      <vt:lpstr>Presentación de PowerPoint</vt:lpstr>
      <vt:lpstr>Conclusión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LAS DOS INFANCIAS </dc:title>
  <dc:creator>FAMILIA FIERRO CH</dc:creator>
  <cp:lastModifiedBy>FAMILIA FIERRO CH</cp:lastModifiedBy>
  <cp:revision>56</cp:revision>
  <dcterms:created xsi:type="dcterms:W3CDTF">2014-06-23T11:12:08Z</dcterms:created>
  <dcterms:modified xsi:type="dcterms:W3CDTF">2014-06-24T15:04:40Z</dcterms:modified>
</cp:coreProperties>
</file>